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0" r:id="rId4"/>
    <p:sldId id="257" r:id="rId5"/>
    <p:sldId id="260" r:id="rId6"/>
    <p:sldId id="262" r:id="rId7"/>
    <p:sldId id="263" r:id="rId8"/>
    <p:sldId id="264" r:id="rId9"/>
    <p:sldId id="266" r:id="rId10"/>
    <p:sldId id="265" r:id="rId11"/>
    <p:sldId id="268" r:id="rId12"/>
    <p:sldId id="267" r:id="rId13"/>
    <p:sldId id="269" r:id="rId14"/>
    <p:sldId id="271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0"/>
    <p:restoredTop sz="96327"/>
  </p:normalViewPr>
  <p:slideViewPr>
    <p:cSldViewPr snapToGrid="0" snapToObjects="1">
      <p:cViewPr varScale="1">
        <p:scale>
          <a:sx n="83" d="100"/>
          <a:sy n="83" d="100"/>
        </p:scale>
        <p:origin x="208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1" d="100"/>
          <a:sy n="71" d="100"/>
        </p:scale>
        <p:origin x="23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F6359-79B4-7B47-BD22-6B7B043D634B}" type="datetimeFigureOut">
              <a:rPr lang="de-DE" smtClean="0"/>
              <a:t>11.10.23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D5B03-8233-2A47-8054-3F0573948A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0719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Text, Logo, Schrift, Symbol enthält.&#10;&#10;Automatisch generierte Beschreibung">
            <a:extLst>
              <a:ext uri="{FF2B5EF4-FFF2-40B4-BE49-F238E27FC236}">
                <a16:creationId xmlns:a16="http://schemas.microsoft.com/office/drawing/2014/main" id="{ADDE7211-06E5-C84E-A757-EDC9DCC476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2386" y="3501856"/>
            <a:ext cx="6547217" cy="1554869"/>
          </a:xfrm>
          <a:prstGeom prst="rect">
            <a:avLst/>
          </a:prstGeom>
        </p:spPr>
      </p:pic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120C7633-7577-8241-8D7C-09483EB321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62272" y="75026"/>
            <a:ext cx="7067447" cy="3352751"/>
          </a:xfrm>
          <a:prstGeom prst="rect">
            <a:avLst/>
          </a:prstGeom>
        </p:spPr>
      </p:pic>
      <p:pic>
        <p:nvPicPr>
          <p:cNvPr id="13" name="Grafik 12" descr="Ein Bild, das Grafiken, Text, Schrift, Logo enthält.&#10;&#10;Automatisch generierte Beschreibung">
            <a:extLst>
              <a:ext uri="{FF2B5EF4-FFF2-40B4-BE49-F238E27FC236}">
                <a16:creationId xmlns:a16="http://schemas.microsoft.com/office/drawing/2014/main" id="{8805E355-684B-874B-9D49-0EA9183B39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8427" y="4279291"/>
            <a:ext cx="1545916" cy="2578709"/>
          </a:xfrm>
          <a:prstGeom prst="rect">
            <a:avLst/>
          </a:prstGeom>
        </p:spPr>
      </p:pic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ADDBE3C6-DFF5-204A-AFE4-3BC040A872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8918" y="6154644"/>
            <a:ext cx="2743200" cy="365125"/>
          </a:xfrm>
          <a:prstGeom prst="rect">
            <a:avLst/>
          </a:prstGeom>
        </p:spPr>
        <p:txBody>
          <a:bodyPr/>
          <a:lstStyle/>
          <a:p>
            <a:fld id="{E8065EF7-F5A0-034A-9328-36EABECA1FDF}" type="datetimeFigureOut">
              <a:rPr lang="de-DE" smtClean="0"/>
              <a:t>11.10.23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2402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F1AC61-8F31-1343-A3A4-666CBA034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B7B959F-2413-B04F-ADCB-CC4D6FDAF5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CA31E7-7845-364E-8B13-10B5D69FD3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E988E8-1315-4B47-9099-9090030CF151}" type="datetimeFigureOut">
              <a:rPr lang="de-DE" smtClean="0"/>
              <a:t>11.10.23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53BB56-3404-7D47-B139-AF3A207C4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17FE4B-9074-A649-8366-189C97FED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439C36-080B-C141-A558-24A9D2297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74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F3609FC-FE97-E14A-AE0C-7FBC7DF64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99661A4-1B99-384E-8C76-E84119AC9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E054D6-D50E-BE4B-B3ED-1991994F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E988E8-1315-4B47-9099-9090030CF151}" type="datetimeFigureOut">
              <a:rPr lang="de-DE" smtClean="0"/>
              <a:t>11.10.23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9351C7-FEA6-A847-A25B-4A34B9B1E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C94001-82C1-4741-8AA4-69185F1E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439C36-080B-C141-A558-24A9D2297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54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0D17F9-A79B-6540-AF91-A659817C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8A782E-6BD0-FE43-9F66-9DD82CF8F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78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6EAF54-FB27-6843-9665-E4133458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E988E8-1315-4B47-9099-9090030CF151}" type="datetimeFigureOut">
              <a:rPr lang="de-DE" smtClean="0"/>
              <a:t>11.10.23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391651-171A-1941-9A54-62EE8F20D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439C36-080B-C141-A558-24A9D2297CE1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 descr="Ein Bild, das Text, Logo, Schrift, Symbol enthält.&#10;&#10;Automatisch generierte Beschreibung">
            <a:extLst>
              <a:ext uri="{FF2B5EF4-FFF2-40B4-BE49-F238E27FC236}">
                <a16:creationId xmlns:a16="http://schemas.microsoft.com/office/drawing/2014/main" id="{2045413B-3825-BB45-94CC-45118885E6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6214"/>
          <a:stretch/>
        </p:blipFill>
        <p:spPr>
          <a:xfrm>
            <a:off x="3581400" y="5683503"/>
            <a:ext cx="5236483" cy="1166307"/>
          </a:xfrm>
          <a:prstGeom prst="rect">
            <a:avLst/>
          </a:prstGeom>
        </p:spPr>
      </p:pic>
      <p:pic>
        <p:nvPicPr>
          <p:cNvPr id="8" name="Grafik 7" descr="Ein Bild, das Grafiken, Text, Schrift, Logo enthält.&#10;&#10;Automatisch generierte Beschreibung">
            <a:extLst>
              <a:ext uri="{FF2B5EF4-FFF2-40B4-BE49-F238E27FC236}">
                <a16:creationId xmlns:a16="http://schemas.microsoft.com/office/drawing/2014/main" id="{CABD6E0A-A177-5341-9F25-7861DCE008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2684" y="4721312"/>
            <a:ext cx="1199082" cy="2000163"/>
          </a:xfrm>
          <a:prstGeom prst="rect">
            <a:avLst/>
          </a:prstGeom>
        </p:spPr>
      </p:pic>
      <p:pic>
        <p:nvPicPr>
          <p:cNvPr id="9" name="Grafik 8" descr="Ein Bild, das Text, Schrift, Screenshot, Logo enthält.&#10;&#10;Automatisch generierte Beschreibung">
            <a:extLst>
              <a:ext uri="{FF2B5EF4-FFF2-40B4-BE49-F238E27FC236}">
                <a16:creationId xmlns:a16="http://schemas.microsoft.com/office/drawing/2014/main" id="{E9686322-6781-F64E-A37D-201A367871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23669" y="150153"/>
            <a:ext cx="2683818" cy="128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4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D03B07-8366-A64C-9418-5FCBB854C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7A49F5-5180-DA4F-8877-483F53A90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573A65-71C0-9E4D-B44C-A30DB74802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E988E8-1315-4B47-9099-9090030CF151}" type="datetimeFigureOut">
              <a:rPr lang="de-DE" smtClean="0"/>
              <a:t>11.10.23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D9F371-EA92-CC4F-A6FC-2D6D229BE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ECE2F2-00E5-624B-BDED-7D6BD676E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439C36-080B-C141-A558-24A9D2297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8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F44EDC-4F5D-BD48-91B9-061825312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FAA68A-1E7E-8F48-A489-97AA287AB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6682104-B6AD-5440-A59A-65BA5C29A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AEAC1DE-87B2-7A47-AF34-FA6D426784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E988E8-1315-4B47-9099-9090030CF151}" type="datetimeFigureOut">
              <a:rPr lang="de-DE" smtClean="0"/>
              <a:t>11.10.23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828771-FB56-FE40-805B-D1953C315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12A56AA-42FB-724F-A8E1-10A76A773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439C36-080B-C141-A558-24A9D2297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50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0D2E61-DB44-9F40-B2FF-0BEA33798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AD93DDF-23E0-CF4D-9557-E3ED47C13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763903-9773-4A40-98C2-429AD2342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8A8576D-E318-AD4F-AD3D-52CF8AC3C4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1F3912A-176E-8947-BE32-B5CD86CC40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CCE7D75-010F-7B49-B10B-F2A593F01E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E988E8-1315-4B47-9099-9090030CF151}" type="datetimeFigureOut">
              <a:rPr lang="de-DE" smtClean="0"/>
              <a:t>11.10.23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5BF184F-3213-A446-A2EC-6D0915B1A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3F7F029-3269-DA4C-9C38-88347827E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439C36-080B-C141-A558-24A9D2297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132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FCA213-FE42-7E42-85FC-E98DADAD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85B3AD-0D47-F941-BE1A-57759B1202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E988E8-1315-4B47-9099-9090030CF151}" type="datetimeFigureOut">
              <a:rPr lang="de-DE" smtClean="0"/>
              <a:t>11.10.23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FE254EA-B37D-8540-ABD7-D3F7BD439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CD0B4AA-B347-4049-8B9B-661DC0728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439C36-080B-C141-A558-24A9D2297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029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2108440-A9DB-8F45-9B2B-F9C32869E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E988E8-1315-4B47-9099-9090030CF151}" type="datetimeFigureOut">
              <a:rPr lang="de-DE" smtClean="0"/>
              <a:t>11.10.23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366976F-F17D-AE41-98FD-BB77FFF38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5D8A0E-7E64-0747-8CB5-2FBC9A6E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439C36-080B-C141-A558-24A9D2297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02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06182D-2FD6-9A4D-9E81-526E29AD2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85B225-142D-6D4B-B714-1E8266C2F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EA83B88-E1C3-9148-AA51-59EDAB81C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3358C3-CE26-5B46-B4AE-BE54A733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E988E8-1315-4B47-9099-9090030CF151}" type="datetimeFigureOut">
              <a:rPr lang="de-DE" smtClean="0"/>
              <a:t>11.10.23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715A5AC-7554-F14C-865E-B5518235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823A32-0854-944C-AEF2-3EEA2C7D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439C36-080B-C141-A558-24A9D2297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304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22856E-CAF4-F947-926A-83837BB92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50109E6-115D-F144-B70A-75F5B8F66D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6ABFCF-08B1-E144-B76C-50854D566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5A77795-593E-3E49-BF5D-1D208C32E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E988E8-1315-4B47-9099-9090030CF151}" type="datetimeFigureOut">
              <a:rPr lang="de-DE" smtClean="0"/>
              <a:t>11.10.23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7FDD55A-6C40-D440-A20D-3C00AE829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0DABC8-D960-D746-B765-1D78A513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439C36-080B-C141-A558-24A9D2297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26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09DF1D0-D04C-9149-AD31-739DB882B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6C46A9-7458-D64C-A989-EC80C009E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C08E4B-9FF6-1A4F-BE5D-888F366BF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988E8-1315-4B47-9099-9090030CF151}" type="datetimeFigureOut">
              <a:rPr lang="de-DE" smtClean="0"/>
              <a:t>11.10.23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E15BF0-1DA3-A34A-B562-DE9FE9EE9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39C36-080B-C141-A558-24A9D2297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223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Text, Schrift, Logo, Screenshot enthält.&#10;&#10;Automatisch generierte Beschreibung">
            <a:extLst>
              <a:ext uri="{FF2B5EF4-FFF2-40B4-BE49-F238E27FC236}">
                <a16:creationId xmlns:a16="http://schemas.microsoft.com/office/drawing/2014/main" id="{C713428F-B187-264C-AAFD-83C433909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098" y="5496916"/>
            <a:ext cx="6533803" cy="136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39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48CAF5-ACF5-4342-AD5B-816B13B6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901" y="395121"/>
            <a:ext cx="7474527" cy="1325563"/>
          </a:xfrm>
        </p:spPr>
        <p:txBody>
          <a:bodyPr/>
          <a:lstStyle/>
          <a:p>
            <a:r>
              <a:rPr lang="de-DE" dirty="0"/>
              <a:t>Nutzungsmöglichkeiten der EEG</a:t>
            </a:r>
          </a:p>
        </p:txBody>
      </p:sp>
      <p:pic>
        <p:nvPicPr>
          <p:cNvPr id="5" name="Grafik 4" descr="Ein Bild, das Fahrzeug, Auto, Design, Darstellung enthält.&#10;&#10;Automatisch generierte Beschreibung">
            <a:extLst>
              <a:ext uri="{FF2B5EF4-FFF2-40B4-BE49-F238E27FC236}">
                <a16:creationId xmlns:a16="http://schemas.microsoft.com/office/drawing/2014/main" id="{89A2E46F-E283-1E45-BC3E-9C7DABC1D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756" y="2602300"/>
            <a:ext cx="3587344" cy="193444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7FBF247-E731-C94D-AE11-548D13E88561}"/>
              </a:ext>
            </a:extLst>
          </p:cNvPr>
          <p:cNvSpPr txBox="1"/>
          <p:nvPr/>
        </p:nvSpPr>
        <p:spPr>
          <a:xfrm>
            <a:off x="1283913" y="3277001"/>
            <a:ext cx="3424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Bidirektionales Laden:</a:t>
            </a:r>
          </a:p>
          <a:p>
            <a:r>
              <a:rPr lang="de-DE" dirty="0"/>
              <a:t>Solarstrom in der Nacht nutzen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8F81047-08A9-0D4D-8C65-F707C280C5DA}"/>
              </a:ext>
            </a:extLst>
          </p:cNvPr>
          <p:cNvSpPr txBox="1"/>
          <p:nvPr/>
        </p:nvSpPr>
        <p:spPr>
          <a:xfrm>
            <a:off x="4690165" y="1926743"/>
            <a:ext cx="3341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Ausgleichsenergie bereitstellen:</a:t>
            </a:r>
          </a:p>
          <a:p>
            <a:r>
              <a:rPr lang="de-DE" dirty="0"/>
              <a:t>Betrag zur Netzstabilisierung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51F0C-DBB2-EA41-9C4F-502AD4128B32}"/>
              </a:ext>
            </a:extLst>
          </p:cNvPr>
          <p:cNvSpPr txBox="1"/>
          <p:nvPr/>
        </p:nvSpPr>
        <p:spPr>
          <a:xfrm>
            <a:off x="4690165" y="4579198"/>
            <a:ext cx="4154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Gemeinsame Anlangen betreiben:</a:t>
            </a:r>
          </a:p>
          <a:p>
            <a:r>
              <a:rPr lang="de-DE" dirty="0"/>
              <a:t>Ladestationen? Wasserstoff? Natrium-Ionenbatterien? Wärmepumpe?</a:t>
            </a:r>
          </a:p>
        </p:txBody>
      </p:sp>
    </p:spTree>
    <p:extLst>
      <p:ext uri="{BB962C8B-B14F-4D97-AF65-F5344CB8AC3E}">
        <p14:creationId xmlns:p14="http://schemas.microsoft.com/office/powerpoint/2010/main" val="1077741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59C92-78D2-694A-963B-2548FD727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Visualisierung der EEG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03B2AE-ECC8-E542-835D-53501576C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Verschiedene Softwarelösungen</a:t>
            </a:r>
          </a:p>
          <a:p>
            <a:endParaRPr lang="de-DE" dirty="0"/>
          </a:p>
          <a:p>
            <a:r>
              <a:rPr lang="de-DE" dirty="0"/>
              <a:t>Jeder </a:t>
            </a:r>
            <a:r>
              <a:rPr lang="de-DE" dirty="0" err="1"/>
              <a:t>TeilnehmerIn</a:t>
            </a:r>
            <a:r>
              <a:rPr lang="de-DE" dirty="0"/>
              <a:t> kann Verbrauch und Produktion einsehen</a:t>
            </a:r>
          </a:p>
          <a:p>
            <a:endParaRPr lang="de-DE" dirty="0"/>
          </a:p>
          <a:p>
            <a:r>
              <a:rPr lang="de-DE" dirty="0"/>
              <a:t>Tool zur transparenten Aufbereitung</a:t>
            </a:r>
          </a:p>
          <a:p>
            <a:endParaRPr lang="de-DE" dirty="0"/>
          </a:p>
          <a:p>
            <a:r>
              <a:rPr lang="de-DE" dirty="0"/>
              <a:t>Angebote: 0,01€/kWh oder 25€/Zählpunkt und Jahr</a:t>
            </a:r>
          </a:p>
        </p:txBody>
      </p:sp>
    </p:spTree>
    <p:extLst>
      <p:ext uri="{BB962C8B-B14F-4D97-AF65-F5344CB8AC3E}">
        <p14:creationId xmlns:p14="http://schemas.microsoft.com/office/powerpoint/2010/main" val="4254961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EB4FBA-A52F-A044-A3F5-BB5419FE4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Verwaltung und Abrechnung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89F550-AAA1-A949-9949-71983CF19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1125"/>
            <a:ext cx="10515600" cy="3857878"/>
          </a:xfrm>
        </p:spPr>
        <p:txBody>
          <a:bodyPr/>
          <a:lstStyle/>
          <a:p>
            <a:r>
              <a:rPr lang="de-DE" dirty="0"/>
              <a:t>Daten aus dem EDA-Portal auslesen</a:t>
            </a:r>
          </a:p>
          <a:p>
            <a:endParaRPr lang="de-DE" dirty="0"/>
          </a:p>
          <a:p>
            <a:r>
              <a:rPr lang="de-DE" dirty="0"/>
              <a:t>Verrechnung wie jeweils zu Beginn vereinbart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9809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EF197-6B7E-0848-95CC-1E97AE593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Kontakt	</a:t>
            </a:r>
          </a:p>
        </p:txBody>
      </p:sp>
      <p:pic>
        <p:nvPicPr>
          <p:cNvPr id="5" name="Inhaltsplatzhalter 4" descr="Ein Bild, das Menschliches Gesicht, Person, Shirt, Kleidung enthält.&#10;&#10;Automatisch generierte Beschreibung">
            <a:extLst>
              <a:ext uri="{FF2B5EF4-FFF2-40B4-BE49-F238E27FC236}">
                <a16:creationId xmlns:a16="http://schemas.microsoft.com/office/drawing/2014/main" id="{660EE0E5-E580-7441-8C45-08B1FA6CD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3108" y="1520157"/>
            <a:ext cx="3543300" cy="2590800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A640FE3-C6C5-8E4E-BC02-32694D9BAB44}"/>
              </a:ext>
            </a:extLst>
          </p:cNvPr>
          <p:cNvSpPr txBox="1"/>
          <p:nvPr/>
        </p:nvSpPr>
        <p:spPr>
          <a:xfrm>
            <a:off x="4973912" y="4175046"/>
            <a:ext cx="2861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Sebastian Müller </a:t>
            </a:r>
          </a:p>
          <a:p>
            <a:r>
              <a:rPr lang="de-DE" dirty="0"/>
              <a:t>KEM Schwaz – Jenbach u. U.</a:t>
            </a:r>
          </a:p>
          <a:p>
            <a:r>
              <a:rPr lang="de-DE" dirty="0" err="1"/>
              <a:t>kem@regio-schwaz.tirol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839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FD7981-30D3-714F-BB70-9AAE509E5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5955" y="2434045"/>
            <a:ext cx="7441531" cy="1479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400" dirty="0"/>
              <a:t>Danke für die Aufmerksamkeit!</a:t>
            </a:r>
          </a:p>
        </p:txBody>
      </p:sp>
      <p:pic>
        <p:nvPicPr>
          <p:cNvPr id="9" name="Grafik 8" descr="Ein Bild, das Text, Schrift, Logo, Screenshot enthält.&#10;&#10;Automatisch generierte Beschreibung">
            <a:extLst>
              <a:ext uri="{FF2B5EF4-FFF2-40B4-BE49-F238E27FC236}">
                <a16:creationId xmlns:a16="http://schemas.microsoft.com/office/drawing/2014/main" id="{D0EEF7FA-F971-2142-811C-C8270F9EF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678" y="4179103"/>
            <a:ext cx="7100087" cy="147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7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hrift, Zahl, Diagramm enthält.&#10;&#10;Automatisch generierte Beschreibung">
            <a:extLst>
              <a:ext uri="{FF2B5EF4-FFF2-40B4-BE49-F238E27FC236}">
                <a16:creationId xmlns:a16="http://schemas.microsoft.com/office/drawing/2014/main" id="{472EEFBF-F732-D046-B44D-97BF67F7D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9135" y="-193124"/>
            <a:ext cx="12747175" cy="705112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C75E9DA-0864-414E-8B2F-919A45D034F9}"/>
              </a:ext>
            </a:extLst>
          </p:cNvPr>
          <p:cNvSpPr txBox="1"/>
          <p:nvPr/>
        </p:nvSpPr>
        <p:spPr>
          <a:xfrm>
            <a:off x="5223164" y="3469104"/>
            <a:ext cx="301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Gaspreis beginnt zu steigen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86B26F3-9803-6F43-BB81-C2FC76713F03}"/>
              </a:ext>
            </a:extLst>
          </p:cNvPr>
          <p:cNvSpPr txBox="1"/>
          <p:nvPr/>
        </p:nvSpPr>
        <p:spPr>
          <a:xfrm>
            <a:off x="3530138" y="2033846"/>
            <a:ext cx="1512917" cy="53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B6690CE-BABD-6A4E-A82B-4E2403C1D91F}"/>
              </a:ext>
            </a:extLst>
          </p:cNvPr>
          <p:cNvSpPr txBox="1"/>
          <p:nvPr/>
        </p:nvSpPr>
        <p:spPr>
          <a:xfrm>
            <a:off x="3682538" y="2186246"/>
            <a:ext cx="1512917" cy="53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6AF7B85-8923-F148-9C8D-53B262BC5DDD}"/>
              </a:ext>
            </a:extLst>
          </p:cNvPr>
          <p:cNvSpPr txBox="1"/>
          <p:nvPr/>
        </p:nvSpPr>
        <p:spPr>
          <a:xfrm>
            <a:off x="3834938" y="2338646"/>
            <a:ext cx="1512917" cy="53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14" name="Grafik 13" descr="Ein Bild, das Text, Diagramm, Reihe, Screenshot enthält.&#10;&#10;Automatisch generierte Beschreibung">
            <a:extLst>
              <a:ext uri="{FF2B5EF4-FFF2-40B4-BE49-F238E27FC236}">
                <a16:creationId xmlns:a16="http://schemas.microsoft.com/office/drawing/2014/main" id="{592CA192-6C49-4D4D-AC05-5D34F9B710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09" t="23434"/>
          <a:stretch/>
        </p:blipFill>
        <p:spPr>
          <a:xfrm>
            <a:off x="5347855" y="2101559"/>
            <a:ext cx="3347894" cy="1443990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692C89FB-DE95-CE40-BEDE-6CC1AB8B94A9}"/>
              </a:ext>
            </a:extLst>
          </p:cNvPr>
          <p:cNvSpPr/>
          <p:nvPr/>
        </p:nvSpPr>
        <p:spPr>
          <a:xfrm>
            <a:off x="9520846" y="2565861"/>
            <a:ext cx="23774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/>
          </a:p>
          <a:p>
            <a:r>
              <a:rPr lang="de-DE" dirty="0"/>
              <a:t>Sinkende Einspeisetarife und steigende Strompreise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2AE9094-48BE-A64F-80DD-6656445A1129}"/>
              </a:ext>
            </a:extLst>
          </p:cNvPr>
          <p:cNvSpPr txBox="1"/>
          <p:nvPr/>
        </p:nvSpPr>
        <p:spPr>
          <a:xfrm>
            <a:off x="8176958" y="1176401"/>
            <a:ext cx="30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Einspeisetarife (OEMAG) höher als Strompreis von EVU</a:t>
            </a:r>
          </a:p>
        </p:txBody>
      </p:sp>
    </p:spTree>
    <p:extLst>
      <p:ext uri="{BB962C8B-B14F-4D97-AF65-F5344CB8AC3E}">
        <p14:creationId xmlns:p14="http://schemas.microsoft.com/office/powerpoint/2010/main" val="1985425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Text, Screenshot, Diagramm, Grafiksoftware enthält.&#10;&#10;Automatisch generierte Beschreibung">
            <a:extLst>
              <a:ext uri="{FF2B5EF4-FFF2-40B4-BE49-F238E27FC236}">
                <a16:creationId xmlns:a16="http://schemas.microsoft.com/office/drawing/2014/main" id="{5CC8A0B6-76B6-7249-BD7C-AA748C826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803" y="256279"/>
            <a:ext cx="8898198" cy="5447373"/>
          </a:xfrm>
        </p:spPr>
      </p:pic>
    </p:spTree>
    <p:extLst>
      <p:ext uri="{BB962C8B-B14F-4D97-AF65-F5344CB8AC3E}">
        <p14:creationId xmlns:p14="http://schemas.microsoft.com/office/powerpoint/2010/main" val="1465041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 descr="Ein Bild, das Text, Screenshot, Diagramm, Reihe enthält.&#10;&#10;Automatisch generierte Beschreibung">
            <a:extLst>
              <a:ext uri="{FF2B5EF4-FFF2-40B4-BE49-F238E27FC236}">
                <a16:creationId xmlns:a16="http://schemas.microsoft.com/office/drawing/2014/main" id="{657A67EE-FAC1-A949-8303-CED43C401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0239" y="1256551"/>
            <a:ext cx="8151521" cy="4344898"/>
          </a:xfrm>
        </p:spPr>
      </p:pic>
    </p:spTree>
    <p:extLst>
      <p:ext uri="{BB962C8B-B14F-4D97-AF65-F5344CB8AC3E}">
        <p14:creationId xmlns:p14="http://schemas.microsoft.com/office/powerpoint/2010/main" val="2901715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, parallel, Schrift enthält.&#10;&#10;Automatisch generierte Beschreibung">
            <a:extLst>
              <a:ext uri="{FF2B5EF4-FFF2-40B4-BE49-F238E27FC236}">
                <a16:creationId xmlns:a16="http://schemas.microsoft.com/office/drawing/2014/main" id="{A4BD1823-DACE-4B43-B945-9E0421CF9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98" y="1215390"/>
            <a:ext cx="7845152" cy="442721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492CFEE-1C8A-1541-89FB-2D6EB93CCE23}"/>
              </a:ext>
            </a:extLst>
          </p:cNvPr>
          <p:cNvSpPr txBox="1"/>
          <p:nvPr/>
        </p:nvSpPr>
        <p:spPr>
          <a:xfrm>
            <a:off x="1182946" y="240897"/>
            <a:ext cx="7592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Negativer Strompreis in Deutschland</a:t>
            </a:r>
          </a:p>
          <a:p>
            <a:r>
              <a:rPr lang="de-DE" sz="2400" dirty="0"/>
              <a:t>2015-2022</a:t>
            </a:r>
          </a:p>
        </p:txBody>
      </p:sp>
    </p:spTree>
    <p:extLst>
      <p:ext uri="{BB962C8B-B14F-4D97-AF65-F5344CB8AC3E}">
        <p14:creationId xmlns:p14="http://schemas.microsoft.com/office/powerpoint/2010/main" val="122270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CB2A7CF-7127-AE42-B7B9-9A85E868B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403" y="365125"/>
            <a:ext cx="10515600" cy="1325563"/>
          </a:xfrm>
        </p:spPr>
        <p:txBody>
          <a:bodyPr/>
          <a:lstStyle/>
          <a:p>
            <a:r>
              <a:rPr lang="de-DE" dirty="0"/>
              <a:t>Lösungsansatz der EEG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6C8C1C1-EDCD-E643-9C8C-851E412DA708}"/>
              </a:ext>
            </a:extLst>
          </p:cNvPr>
          <p:cNvSpPr txBox="1"/>
          <p:nvPr/>
        </p:nvSpPr>
        <p:spPr>
          <a:xfrm>
            <a:off x="1047403" y="2413337"/>
            <a:ext cx="103576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Beteiligte einigen sich auf Bezugs- und Lieferpreis im Strom und genießen eine Reduktion der Entgelte, Abgaben und Steuern.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Die Ersparnis beläuft sich, je nach Art der EEG (lokal oder regional) auf </a:t>
            </a:r>
            <a:r>
              <a:rPr lang="de-DE" b="1" dirty="0"/>
              <a:t>0,04-0,07€/kWh brutto</a:t>
            </a:r>
          </a:p>
          <a:p>
            <a:endParaRPr lang="de-DE" dirty="0"/>
          </a:p>
          <a:p>
            <a:r>
              <a:rPr lang="de-DE" dirty="0"/>
              <a:t>Großer Vorteil: </a:t>
            </a:r>
            <a:r>
              <a:rPr lang="de-DE" b="1" dirty="0"/>
              <a:t>Stabiler Strompreis für alle Beteiligten und Möglichkeiten zur intelligenten Nutzung von Infrastruktur</a:t>
            </a:r>
          </a:p>
        </p:txBody>
      </p:sp>
    </p:spTree>
    <p:extLst>
      <p:ext uri="{BB962C8B-B14F-4D97-AF65-F5344CB8AC3E}">
        <p14:creationId xmlns:p14="http://schemas.microsoft.com/office/powerpoint/2010/main" val="95782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E847B9-A5D2-8747-B5AA-5FECBD44F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Der Weg zur EEG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4B17F7-0F5B-4B46-9F12-FAF727ECB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061"/>
            <a:ext cx="10515600" cy="385787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2400" dirty="0"/>
              <a:t>1)</a:t>
            </a:r>
            <a:r>
              <a:rPr lang="de-DE" dirty="0"/>
              <a:t>	Willensbildung bei allen Beteiligten  </a:t>
            </a:r>
            <a:r>
              <a:rPr lang="de-DE" sz="1800" dirty="0">
                <a:sym typeface="Wingdings" pitchFamily="2" charset="2"/>
              </a:rPr>
              <a:t> </a:t>
            </a:r>
            <a:r>
              <a:rPr lang="de-DE" sz="1800" dirty="0"/>
              <a:t> Komplexität steigt mit Größe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2400" dirty="0"/>
              <a:t>2)</a:t>
            </a:r>
            <a:r>
              <a:rPr lang="de-DE" dirty="0"/>
              <a:t>	Abklärung der Machbarkeit </a:t>
            </a:r>
            <a:r>
              <a:rPr lang="de-DE" sz="1800" dirty="0">
                <a:sym typeface="Wingdings" pitchFamily="2" charset="2"/>
              </a:rPr>
              <a:t> </a:t>
            </a:r>
            <a:r>
              <a:rPr lang="de-DE" sz="1800" dirty="0"/>
              <a:t> gleicher Netzbetreiber? Smart Meter? Energie zum Tausch vorhanden? 	Zwei juristische Personen mit eigenem Zählpunkt</a:t>
            </a:r>
            <a:r>
              <a:rPr lang="de-DE" sz="2100" dirty="0"/>
              <a:t>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2400" dirty="0"/>
              <a:t>3)</a:t>
            </a:r>
            <a:r>
              <a:rPr lang="de-DE" dirty="0"/>
              <a:t>	Abmachungen zur Vergütung treffen </a:t>
            </a:r>
            <a:r>
              <a:rPr lang="de-DE" sz="1800" dirty="0">
                <a:sym typeface="Wingdings" pitchFamily="2" charset="2"/>
              </a:rPr>
              <a:t></a:t>
            </a:r>
            <a:r>
              <a:rPr lang="de-DE" sz="1800" dirty="0"/>
              <a:t> Keine Einigung: Keine EEG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2400" dirty="0"/>
              <a:t>4)</a:t>
            </a:r>
            <a:r>
              <a:rPr lang="de-DE" dirty="0"/>
              <a:t>	Gründung des Vereins mittels fertiger Statuten </a:t>
            </a:r>
          </a:p>
          <a:p>
            <a:pPr marL="0" indent="0">
              <a:buNone/>
            </a:pPr>
            <a:r>
              <a:rPr lang="de-DE" sz="1800" dirty="0"/>
              <a:t>	</a:t>
            </a:r>
            <a:r>
              <a:rPr lang="de-DE" sz="1800" dirty="0">
                <a:sym typeface="Wingdings" pitchFamily="2" charset="2"/>
              </a:rPr>
              <a:t></a:t>
            </a:r>
            <a:r>
              <a:rPr lang="de-DE" sz="1800" dirty="0"/>
              <a:t> Obmann durch Nachschussverpflichtung schadlos gehalten 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2400" dirty="0"/>
              <a:t>5)</a:t>
            </a:r>
            <a:r>
              <a:rPr lang="de-DE" dirty="0"/>
              <a:t>	Anzeige des Vereins bei BH </a:t>
            </a:r>
            <a:r>
              <a:rPr lang="de-DE" sz="1800" dirty="0">
                <a:sym typeface="Wingdings" pitchFamily="2" charset="2"/>
              </a:rPr>
              <a:t> </a:t>
            </a:r>
            <a:r>
              <a:rPr lang="de-DE" sz="1800" dirty="0"/>
              <a:t>Bescheid mit ZVR-Nummer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de-DE" sz="1800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de-DE" sz="1800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de-DE" sz="1800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de-DE" sz="1800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de-DE" sz="1800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de-DE" sz="1800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de-DE" sz="1800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de-DE" sz="1800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de-DE" sz="1800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de-DE" sz="1800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de-DE" sz="1800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de-DE" sz="1800" dirty="0"/>
          </a:p>
          <a:p>
            <a:pPr marL="514350" indent="-514350">
              <a:buAutoNum type="arabicParenR"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790268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8A5D90-5A3F-EE4D-9FD6-93DFD50A1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Weg zur EEG 2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4A37CC1A-3175-A44A-A346-BEE20F57F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6291"/>
            <a:ext cx="10515600" cy="4187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600" dirty="0"/>
              <a:t>6)	Registrierung </a:t>
            </a:r>
            <a:r>
              <a:rPr lang="de-DE" sz="2600" dirty="0" err="1"/>
              <a:t>ebuitlites</a:t>
            </a:r>
            <a:r>
              <a:rPr lang="de-DE" sz="2600" dirty="0"/>
              <a:t> </a:t>
            </a:r>
            <a:r>
              <a:rPr lang="de-DE" sz="1800" dirty="0">
                <a:sym typeface="Wingdings" pitchFamily="2" charset="2"/>
              </a:rPr>
              <a:t></a:t>
            </a:r>
            <a:r>
              <a:rPr lang="de-DE" sz="1800" dirty="0"/>
              <a:t> RC-Nummer</a:t>
            </a:r>
            <a:endParaRPr lang="de-DE" sz="2600" dirty="0"/>
          </a:p>
          <a:p>
            <a:pPr marL="0" indent="0">
              <a:buNone/>
            </a:pPr>
            <a:r>
              <a:rPr lang="de-DE" sz="2600" dirty="0"/>
              <a:t>7)	Vereinbarungen mit Netzbetreibern treffen </a:t>
            </a:r>
            <a:r>
              <a:rPr lang="de-DE" sz="1700" dirty="0">
                <a:sym typeface="Wingdings" pitchFamily="2" charset="2"/>
              </a:rPr>
              <a:t> </a:t>
            </a:r>
            <a:r>
              <a:rPr lang="de-DE" sz="1700" dirty="0"/>
              <a:t>mit ZVR-Nummer und RC-Nummer</a:t>
            </a:r>
          </a:p>
          <a:p>
            <a:pPr marL="0" indent="0">
              <a:buNone/>
            </a:pPr>
            <a:r>
              <a:rPr lang="de-DE" sz="2600" dirty="0"/>
              <a:t>8)	Registrierung der EEG bei EDA-Plattform </a:t>
            </a:r>
            <a:r>
              <a:rPr lang="de-DE" sz="1700" dirty="0">
                <a:sym typeface="Wingdings" pitchFamily="2" charset="2"/>
              </a:rPr>
              <a:t> </a:t>
            </a:r>
            <a:r>
              <a:rPr lang="de-DE" sz="1700" dirty="0"/>
              <a:t>Plattform für Datenaustausch</a:t>
            </a:r>
            <a:endParaRPr lang="de-DE" sz="2600" dirty="0"/>
          </a:p>
          <a:p>
            <a:pPr marL="0" indent="0">
              <a:buNone/>
            </a:pPr>
            <a:r>
              <a:rPr lang="de-DE" sz="2600" dirty="0"/>
              <a:t>10)	Dateneingabe in EDA – Anlegen der Verbraucher und Produzenten</a:t>
            </a:r>
          </a:p>
          <a:p>
            <a:pPr marL="0" indent="0">
              <a:buNone/>
            </a:pPr>
            <a:r>
              <a:rPr lang="de-DE" sz="2600" dirty="0"/>
              <a:t>11)	Datenfreigabeprozess im EDA-Portal</a:t>
            </a:r>
          </a:p>
          <a:p>
            <a:pPr marL="0" indent="0">
              <a:buNone/>
            </a:pPr>
            <a:r>
              <a:rPr lang="de-DE" sz="2600" dirty="0"/>
              <a:t>12)	Freigabe im Kundenportal des jeweiligen Zählpunktbesitzers </a:t>
            </a:r>
          </a:p>
          <a:p>
            <a:pPr marL="0" indent="0">
              <a:buNone/>
            </a:pPr>
            <a:r>
              <a:rPr lang="de-DE" sz="2600" dirty="0"/>
              <a:t>13)	Vereinbarungen für Strombezug und Lieferung treffen</a:t>
            </a:r>
          </a:p>
          <a:p>
            <a:pPr marL="0" indent="0">
              <a:buNone/>
            </a:pPr>
            <a:r>
              <a:rPr lang="de-DE" sz="2600" dirty="0"/>
              <a:t>14)	Betrieb </a:t>
            </a:r>
          </a:p>
          <a:p>
            <a:pPr marL="514350" indent="-514350">
              <a:buAutoNum type="arabicParenR" startAt="12"/>
            </a:pPr>
            <a:endParaRPr lang="de-DE" sz="2600" dirty="0"/>
          </a:p>
          <a:p>
            <a:pPr marL="514350" indent="-514350">
              <a:buAutoNum type="arabicParenR" startAt="12"/>
            </a:pPr>
            <a:endParaRPr lang="de-DE" sz="2600" dirty="0"/>
          </a:p>
          <a:p>
            <a:pPr marL="0" indent="0">
              <a:buNone/>
            </a:pPr>
            <a:endParaRPr lang="de-DE" sz="2600" dirty="0"/>
          </a:p>
          <a:p>
            <a:pPr marL="514350" indent="-514350">
              <a:buAutoNum type="arabicParenR" startAt="12"/>
            </a:pP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976035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1B513A-194A-1F4D-871D-D7C2886C9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Schwierigkeiten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D30669-E000-824D-8EDF-BAA98F0EB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Bürokratischer Akt</a:t>
            </a:r>
          </a:p>
          <a:p>
            <a:endParaRPr lang="de-DE" dirty="0"/>
          </a:p>
          <a:p>
            <a:r>
              <a:rPr lang="de-DE" dirty="0"/>
              <a:t>Umfangreicher Prozess </a:t>
            </a:r>
          </a:p>
          <a:p>
            <a:endParaRPr lang="de-DE" dirty="0"/>
          </a:p>
          <a:p>
            <a:r>
              <a:rPr lang="de-DE" dirty="0"/>
              <a:t>Technische Schwierigkeiten bei Netzbetreibern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2067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Microsoft Macintosh PowerPoint</Application>
  <PresentationFormat>Breitbild</PresentationFormat>
  <Paragraphs>75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Lösungsansatz der EEG</vt:lpstr>
      <vt:lpstr>Der Weg zur EEG</vt:lpstr>
      <vt:lpstr>Der Weg zur EEG 2</vt:lpstr>
      <vt:lpstr>Schwierigkeiten</vt:lpstr>
      <vt:lpstr>Nutzungsmöglichkeiten der EEG</vt:lpstr>
      <vt:lpstr>Visualisierung der EEG</vt:lpstr>
      <vt:lpstr>Verwaltung und Abrechnung</vt:lpstr>
      <vt:lpstr>Kontakt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Sebastian Müller</dc:creator>
  <cp:lastModifiedBy>Sebastian Müller</cp:lastModifiedBy>
  <cp:revision>16</cp:revision>
  <cp:lastPrinted>2023-10-11T10:01:04Z</cp:lastPrinted>
  <dcterms:created xsi:type="dcterms:W3CDTF">2023-10-11T06:49:15Z</dcterms:created>
  <dcterms:modified xsi:type="dcterms:W3CDTF">2023-10-11T13:11:08Z</dcterms:modified>
</cp:coreProperties>
</file>